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3" r:id="rId5"/>
    <p:sldId id="273" r:id="rId6"/>
    <p:sldId id="260" r:id="rId7"/>
    <p:sldId id="269" r:id="rId8"/>
    <p:sldId id="274" r:id="rId9"/>
    <p:sldId id="262" r:id="rId10"/>
    <p:sldId id="270" r:id="rId11"/>
    <p:sldId id="271" r:id="rId12"/>
    <p:sldId id="272" r:id="rId13"/>
    <p:sldId id="275" r:id="rId14"/>
    <p:sldId id="266" r:id="rId15"/>
    <p:sldId id="261" r:id="rId16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FF"/>
    <a:srgbClr val="410157"/>
    <a:srgbClr val="470F51"/>
    <a:srgbClr val="260080"/>
    <a:srgbClr val="73BAFF"/>
    <a:srgbClr val="59315F"/>
    <a:srgbClr val="CC0066"/>
    <a:srgbClr val="FF9900"/>
    <a:srgbClr val="002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7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A191A-689D-44FD-826A-BCB4D5D95256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82C61-58F8-4496-B27A-E5A6637BB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230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9872-B065-4009-B50B-1B42DAE2661C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05F0F-282E-417C-B9B9-AE85E9414F18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290B3-4CB5-4B2E-822F-2327C419C237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0295-4B28-4071-9834-529894551407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CDB2-22A3-4C15-8E34-CD3B8B07D6A7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CA145-A510-431F-95B3-2C98AB3EAA42}" type="datetime1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7DEAF-E833-4237-B585-6B902A3CADB0}" type="datetime1">
              <a:rPr lang="de-DE" smtClean="0"/>
              <a:t>16.09.2024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F2E9D-B3A6-45B1-BF05-4C15A06FF462}" type="datetime1">
              <a:rPr lang="de-DE" smtClean="0"/>
              <a:t>16.09.2024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3F191-464D-420A-A442-91434CBA2C84}" type="datetime1">
              <a:rPr lang="de-DE" smtClean="0"/>
              <a:t>16.09.2024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9103C-B028-4F08-87A5-FB9FFD870F55}" type="datetime1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983A-0ED6-4306-8152-7679AF9C0D22}" type="datetime1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45664-F797-4370-8775-0ABB3015A68B}" type="datetime1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rche-mv.de/pommern/kirchenkreisamt/bauabteilun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kirche-mv.de/pommern/kirchenkreisamt/bauabteilung/Handbuch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kirche-mv.de/pommern/kirchenkreisamt/bauabteilung/Handbuch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232756"/>
            <a:ext cx="9144000" cy="5328591"/>
          </a:xfrm>
          <a:solidFill>
            <a:srgbClr val="0080FF"/>
          </a:solidFill>
        </p:spPr>
        <p:txBody>
          <a:bodyPr>
            <a:normAutofit/>
          </a:bodyPr>
          <a:lstStyle/>
          <a:p>
            <a: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  <a:t>Verwaltungsfortbildung</a:t>
            </a:r>
            <a:b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</a:br>
            <a:r>
              <a:rPr lang="de-DE" sz="4200" dirty="0">
                <a:solidFill>
                  <a:schemeClr val="bg1"/>
                </a:solidFill>
                <a:latin typeface="+mn-lt"/>
                <a:cs typeface="Arial" pitchFamily="34" charset="0"/>
              </a:rPr>
              <a:t>Gemeindebüros</a:t>
            </a:r>
            <a:br>
              <a:rPr lang="de-DE" sz="4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br>
              <a:rPr lang="de-DE" sz="4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de-DE" sz="3400" dirty="0">
                <a:solidFill>
                  <a:schemeClr val="bg1"/>
                </a:solidFill>
                <a:latin typeface="+mn-lt"/>
                <a:cs typeface="Arial" pitchFamily="34" charset="0"/>
              </a:rPr>
              <a:t>Bereich Bau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0" y="6525344"/>
            <a:ext cx="9144000" cy="369332"/>
          </a:xfrm>
          <a:prstGeom prst="rect">
            <a:avLst/>
          </a:prstGeom>
          <a:solidFill>
            <a:srgbClr val="73BAFF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10157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de-DE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2568" y="36004"/>
            <a:ext cx="5081432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26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Förderprogramme für Baumaßnahmen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10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8769C727-9C38-422C-84B3-78A95A5C5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/>
              <a:t>Hauptfördergeber:</a:t>
            </a:r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A6B0335-32CC-4115-AECC-F4244D214D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2326116"/>
            <a:ext cx="8073141" cy="319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93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Förderprogramme für Baumaßnahmen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11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8769C727-9C38-422C-84B3-78A95A5C5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/>
              <a:t>Stiftungen:</a:t>
            </a:r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CA2EAFE-64A3-4441-B242-6CCFFC3F5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62" y="2285840"/>
            <a:ext cx="7836398" cy="287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5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Förderprogramme für Baumaßnahmen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12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8769C727-9C38-422C-84B3-78A95A5C5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4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/>
              <a:t>Kirchenkreis und Nordkirche:</a:t>
            </a:r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r>
              <a:rPr lang="de-DE" sz="1400" dirty="0"/>
              <a:t>Antragsformulare erhalten Sie über Ihre/n Baubeauftragte/n.</a:t>
            </a:r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4C9F915-FED0-49B3-9D5D-6BC2B7AE48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82" y="2204864"/>
            <a:ext cx="8306874" cy="192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66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Förderprogramme für Baumaßnahmen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13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8769C727-9C38-422C-84B3-78A95A5C5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/>
              <a:t>Besonders wichtig für die Kirchengemeinde:</a:t>
            </a:r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1800" b="1" dirty="0"/>
          </a:p>
          <a:p>
            <a:pPr marL="0" indent="0">
              <a:buNone/>
            </a:pPr>
            <a:endParaRPr lang="de-DE" sz="2200" dirty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2D91BA27-6C24-4427-BD75-63D960BF7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53315"/>
              </p:ext>
            </p:extLst>
          </p:nvPr>
        </p:nvGraphicFramePr>
        <p:xfrm>
          <a:off x="611560" y="2437490"/>
          <a:ext cx="7992888" cy="2895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4056907054"/>
                    </a:ext>
                  </a:extLst>
                </a:gridCol>
              </a:tblGrid>
              <a:tr h="7105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85750" lvl="1" indent="-285750">
                        <a:buFontTx/>
                        <a:buChar char="-"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vergeben Sie keine Aufträge vor Erhalt des Zuwendungsbescheides (bzw. Fördervertrag) oder vor Genehmigung eines vorzeitigen Maßnahmenbeginns</a:t>
                      </a:r>
                    </a:p>
                    <a:p>
                      <a:pPr marL="0" lvl="1" indent="0">
                        <a:buNone/>
                      </a:pP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1" indent="-285750">
                        <a:buFontTx/>
                        <a:buChar char="-"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lesen Sie die Nebenbestimmungen von Zuwendungsbescheiden aufmerksam durch</a:t>
                      </a:r>
                    </a:p>
                    <a:p>
                      <a:pPr marL="0" lvl="1" indent="0">
                        <a:buNone/>
                      </a:pP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1" indent="-285750">
                        <a:buFontTx/>
                        <a:buChar char="-"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Nebenbestimmungen, insbesondere Fristen und vergaberechtliche Auflagen, sind </a:t>
                      </a:r>
                      <a:r>
                        <a:rPr lang="de-DE" sz="1400" b="0" u="sng" dirty="0">
                          <a:solidFill>
                            <a:schemeClr val="tx1"/>
                          </a:solidFill>
                        </a:rPr>
                        <a:t>zwingend</a:t>
                      </a: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 zu beachten</a:t>
                      </a:r>
                    </a:p>
                    <a:p>
                      <a:pPr marL="0" lvl="1" indent="0">
                        <a:buNone/>
                      </a:pP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1" indent="-285750">
                        <a:buFontTx/>
                        <a:buChar char="-"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heben Sie den Zuwendungsbescheid (und ggf. Änderungsbescheide) im Original und sämtlichen Schriftverkehr in diesem Zusammenhang  jederzeit auffindbar auf</a:t>
                      </a:r>
                    </a:p>
                    <a:p>
                      <a:pPr marL="0" lvl="1" indent="0">
                        <a:buNone/>
                      </a:pPr>
                      <a:endParaRPr lang="de-DE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1" indent="-285750">
                        <a:buFontTx/>
                        <a:buChar char="-"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leiten Sie eine Kopie des Zuwendungsbescheids (und ggf. Änderungsbescheide) umgehend nach Erhalt an den/die Baubeauftragte/n und Architektin/en weiter</a:t>
                      </a:r>
                    </a:p>
                    <a:p>
                      <a:pPr marR="140970"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08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82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weitere Infos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14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A1DFBF-060A-4098-9C0F-FEBC7E8A5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>
                <a:solidFill>
                  <a:srgbClr val="000000"/>
                </a:solidFill>
                <a:hlinkClick r:id="rId3"/>
              </a:rPr>
              <a:t>https://www.kirche-mv.de/pommern/kirchenkreisamt/bauabteilung</a:t>
            </a:r>
            <a:endParaRPr lang="de-DE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rgbClr val="000000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801BA58-A391-40D8-A5E5-A218F8FB5C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445" y="2636912"/>
            <a:ext cx="5715798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2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Abschluss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r>
              <a:rPr lang="de-DE" sz="2000" dirty="0">
                <a:cs typeface="Arial" pitchFamily="34" charset="0"/>
              </a:rPr>
              <a:t>Zeit für Ihre Fragen</a:t>
            </a:r>
          </a:p>
          <a:p>
            <a:r>
              <a:rPr lang="de-DE" sz="2000" dirty="0">
                <a:cs typeface="Arial" pitchFamily="34" charset="0"/>
              </a:rPr>
              <a:t>Ihre Wünsche für weitere Schulungen</a:t>
            </a: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 algn="ctr">
              <a:buNone/>
            </a:pPr>
            <a:r>
              <a:rPr lang="de-DE" sz="2000" dirty="0">
                <a:cs typeface="Arial" pitchFamily="34" charset="0"/>
              </a:rPr>
              <a:t>Vielen Dank für Ihre Aufmerksamkeit!</a:t>
            </a: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15</a:t>
            </a:fld>
            <a:endParaRPr lang="de-DE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0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Bauabteilung PEK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endParaRPr lang="de-DE" sz="2000" dirty="0">
              <a:cs typeface="Arial" pitchFamily="34" charset="0"/>
            </a:endParaRPr>
          </a:p>
          <a:p>
            <a:pPr marL="0" indent="0">
              <a:buNone/>
            </a:pPr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  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2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8B82167-022A-4E54-B2AA-FA60F4C16059}"/>
              </a:ext>
            </a:extLst>
          </p:cNvPr>
          <p:cNvSpPr txBox="1"/>
          <p:nvPr/>
        </p:nvSpPr>
        <p:spPr>
          <a:xfrm>
            <a:off x="632248" y="1249183"/>
            <a:ext cx="806489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Ansprechpartner </a:t>
            </a:r>
          </a:p>
          <a:p>
            <a:r>
              <a:rPr lang="de-DE" sz="1400" b="1" dirty="0"/>
              <a:t>(Kontaktdaten </a:t>
            </a:r>
            <a:r>
              <a:rPr lang="de-DE" sz="1400" b="1" dirty="0">
                <a:solidFill>
                  <a:srgbClr val="0000FF"/>
                </a:solidFill>
              </a:rPr>
              <a:t>https://www.kirche-mv.de/pommern/kirchenkreisamt/bauabteilung</a:t>
            </a:r>
            <a:r>
              <a:rPr lang="de-DE" sz="1400" b="1" dirty="0"/>
              <a:t>)</a:t>
            </a:r>
          </a:p>
          <a:p>
            <a:endParaRPr lang="de-DE" sz="1400" b="1" dirty="0"/>
          </a:p>
          <a:p>
            <a:r>
              <a:rPr lang="de-DE" sz="1600" b="1" dirty="0"/>
              <a:t>Außenstelle Stralsund</a:t>
            </a:r>
          </a:p>
          <a:p>
            <a:r>
              <a:rPr lang="de-DE" sz="1600" dirty="0"/>
              <a:t>Ekkehard Wohlgemuth (Baubeauftragter / Abt-leiter)</a:t>
            </a:r>
          </a:p>
          <a:p>
            <a:r>
              <a:rPr lang="de-DE" sz="1600" dirty="0"/>
              <a:t>Maria Therese </a:t>
            </a:r>
            <a:r>
              <a:rPr lang="de-DE" sz="1600" dirty="0" err="1"/>
              <a:t>Vijver</a:t>
            </a:r>
            <a:r>
              <a:rPr lang="de-DE" sz="1600" dirty="0"/>
              <a:t> (Baubeauftragte)</a:t>
            </a:r>
          </a:p>
          <a:p>
            <a:r>
              <a:rPr lang="de-DE" sz="1600" dirty="0"/>
              <a:t>Stefanie Roch (Sekretariat)</a:t>
            </a:r>
          </a:p>
          <a:p>
            <a:endParaRPr lang="de-DE" sz="1600" dirty="0"/>
          </a:p>
          <a:p>
            <a:r>
              <a:rPr lang="de-DE" sz="1600" b="1" dirty="0"/>
              <a:t>Kirchenkreisamt Greifswald</a:t>
            </a:r>
            <a:endParaRPr lang="de-DE" sz="1600" dirty="0"/>
          </a:p>
          <a:p>
            <a:r>
              <a:rPr lang="de-DE" sz="1600" dirty="0"/>
              <a:t>André George (Baubeauftragter/Kirchenkreisarchitekt)</a:t>
            </a:r>
          </a:p>
          <a:p>
            <a:r>
              <a:rPr lang="de-DE" sz="1600" dirty="0"/>
              <a:t>Wilfried Schleinitz (Baubeauftragter)</a:t>
            </a:r>
          </a:p>
          <a:p>
            <a:endParaRPr lang="de-DE" sz="1600" dirty="0"/>
          </a:p>
          <a:p>
            <a:r>
              <a:rPr lang="de-DE" sz="1600" b="1" dirty="0"/>
              <a:t>Außenstelle Demmin</a:t>
            </a:r>
          </a:p>
          <a:p>
            <a:r>
              <a:rPr lang="de-DE" sz="1600" dirty="0"/>
              <a:t>Katharina Hardt (Baubeauftragte)</a:t>
            </a:r>
          </a:p>
          <a:p>
            <a:r>
              <a:rPr lang="de-DE" sz="1600" dirty="0"/>
              <a:t>Jana Schulz (Sekretariat)</a:t>
            </a:r>
          </a:p>
          <a:p>
            <a:endParaRPr lang="de-DE" sz="1600" dirty="0"/>
          </a:p>
          <a:p>
            <a:r>
              <a:rPr lang="de-DE" sz="1600" b="1" dirty="0"/>
              <a:t>Außenstelle Pasewalk</a:t>
            </a:r>
          </a:p>
          <a:p>
            <a:r>
              <a:rPr lang="de-DE" sz="1600" dirty="0"/>
              <a:t>Anett Burckhardt (Baubeauftragte)</a:t>
            </a:r>
          </a:p>
          <a:p>
            <a:r>
              <a:rPr lang="de-DE" sz="1600" dirty="0"/>
              <a:t>Anke </a:t>
            </a:r>
            <a:r>
              <a:rPr lang="de-DE" sz="1600" dirty="0" err="1"/>
              <a:t>Furkert</a:t>
            </a:r>
            <a:r>
              <a:rPr lang="de-DE" sz="1600" dirty="0"/>
              <a:t> (Sekretariat)</a:t>
            </a:r>
          </a:p>
        </p:txBody>
      </p:sp>
    </p:spTree>
    <p:extLst>
      <p:ext uri="{BB962C8B-B14F-4D97-AF65-F5344CB8AC3E}">
        <p14:creationId xmlns:p14="http://schemas.microsoft.com/office/powerpoint/2010/main" val="344202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Bauabteilung PEK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2400" b="1" dirty="0"/>
              <a:t>Zuständigkeiten</a:t>
            </a:r>
            <a:r>
              <a:rPr lang="de-DE" sz="1600" b="1" dirty="0"/>
              <a:t> (gem. Kirchenkreisverwaltungsgesetz / </a:t>
            </a:r>
            <a:r>
              <a:rPr lang="de-DE" sz="1600" b="1" dirty="0" err="1"/>
              <a:t>KKVwG</a:t>
            </a:r>
            <a:r>
              <a:rPr lang="de-DE" sz="1600" b="1" dirty="0"/>
              <a:t>)</a:t>
            </a:r>
          </a:p>
          <a:p>
            <a:pPr marL="0" indent="0">
              <a:buNone/>
            </a:pPr>
            <a:endParaRPr lang="de-DE" sz="1400" b="1" i="1" dirty="0"/>
          </a:p>
          <a:p>
            <a:pPr marL="0" indent="0">
              <a:buNone/>
            </a:pPr>
            <a:r>
              <a:rPr lang="de-DE" sz="1600" b="1" dirty="0"/>
              <a:t>Beratung </a:t>
            </a:r>
          </a:p>
          <a:p>
            <a:r>
              <a:rPr lang="de-DE" sz="1600" dirty="0"/>
              <a:t>bei allen Baumaßnahmen (z.B. Klärung Aufgabenstellung, Vergabe von Planungs- und Bauleistungen, Fragen der Finanzierung, Umsetzung von Auflagen etc.)</a:t>
            </a:r>
          </a:p>
          <a:p>
            <a:r>
              <a:rPr lang="de-DE" sz="1600" dirty="0"/>
              <a:t>zu allen Bauherrenaufgaben</a:t>
            </a:r>
          </a:p>
          <a:p>
            <a:pPr marL="0" indent="0">
              <a:buNone/>
            </a:pPr>
            <a:endParaRPr lang="de-DE" sz="1600" b="1" dirty="0"/>
          </a:p>
          <a:p>
            <a:pPr marL="0" indent="0">
              <a:buNone/>
            </a:pPr>
            <a:r>
              <a:rPr lang="de-DE" sz="1600" b="1" dirty="0"/>
              <a:t>Mitwirkung</a:t>
            </a:r>
            <a:r>
              <a:rPr lang="de-DE" sz="1600" dirty="0"/>
              <a:t> </a:t>
            </a:r>
          </a:p>
          <a:p>
            <a:r>
              <a:rPr lang="de-DE" sz="1600" dirty="0"/>
              <a:t>bei der denkmalrechtlichen Abstimmung durch das Landeskirchenamt (Baudezernat)</a:t>
            </a:r>
            <a:r>
              <a:rPr lang="de-DE" sz="1600" b="1" dirty="0"/>
              <a:t> </a:t>
            </a:r>
          </a:p>
          <a:p>
            <a:r>
              <a:rPr lang="de-DE" sz="1600" dirty="0"/>
              <a:t>bei Beantragung von Genehmigungen</a:t>
            </a:r>
          </a:p>
          <a:p>
            <a:r>
              <a:rPr lang="de-DE" sz="1600" dirty="0"/>
              <a:t>bei Vertragsgestaltungen (z.B. Architekt; Musterverträge)</a:t>
            </a:r>
          </a:p>
          <a:p>
            <a:r>
              <a:rPr lang="de-DE" sz="1600" dirty="0"/>
              <a:t>beim Beantragen und beim Abrechnen von Zuschüssen und Zuwendungen</a:t>
            </a: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b="1" dirty="0"/>
              <a:t>Teilnahme </a:t>
            </a:r>
          </a:p>
          <a:p>
            <a:r>
              <a:rPr lang="de-DE" sz="1600" dirty="0"/>
              <a:t>Gebäudezustandsbegehungen (grundsätzlich alle 5 Jahre)</a:t>
            </a:r>
          </a:p>
          <a:p>
            <a:pPr marL="0" indent="0">
              <a:buNone/>
            </a:pPr>
            <a:endParaRPr lang="de-DE" sz="1700" b="1" i="1" dirty="0"/>
          </a:p>
          <a:p>
            <a:pPr marL="0" indent="0">
              <a:buNone/>
            </a:pPr>
            <a:endParaRPr lang="de-DE" sz="1700" b="1" i="1" dirty="0"/>
          </a:p>
          <a:p>
            <a:pPr marL="0" indent="0">
              <a:buNone/>
            </a:pPr>
            <a:r>
              <a:rPr lang="de-DE" sz="1700" b="1" i="1" dirty="0">
                <a:solidFill>
                  <a:srgbClr val="0000FF"/>
                </a:solidFill>
              </a:rPr>
              <a:t>GILT FÜR</a:t>
            </a:r>
            <a:r>
              <a:rPr lang="de-DE" sz="1700" i="1" dirty="0">
                <a:solidFill>
                  <a:srgbClr val="0000FF"/>
                </a:solidFill>
              </a:rPr>
              <a:t>: 	</a:t>
            </a:r>
          </a:p>
          <a:p>
            <a:pPr marL="0" indent="0">
              <a:buNone/>
            </a:pPr>
            <a:r>
              <a:rPr lang="de-DE" sz="1700" i="1" dirty="0">
                <a:solidFill>
                  <a:srgbClr val="0000FF"/>
                </a:solidFill>
              </a:rPr>
              <a:t>Kirchen, Kapellen, Pastorate, Pfarrhäuser, Gemeindehäuser, Kindertagesstätten, Friedhofsgebäude, Denkmale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3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Bauunterhalt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33064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>
                <a:cs typeface="Arial" pitchFamily="34" charset="0"/>
              </a:rPr>
              <a:t>Voraussetzung für die Erhaltung und Pflege des Gebäudebestands ist eine regelmäßige Gebäudebegehung durch die Kirchengemeinde mit Aufnahme von Schäden.</a:t>
            </a:r>
          </a:p>
          <a:p>
            <a:pPr marL="0" indent="0">
              <a:buNone/>
            </a:pPr>
            <a:endParaRPr lang="de-DE" sz="8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1600" dirty="0">
                <a:cs typeface="Arial" pitchFamily="34" charset="0"/>
              </a:rPr>
              <a:t>Um den Kirchengemeinden </a:t>
            </a:r>
            <a:r>
              <a:rPr lang="de-DE" sz="1600" dirty="0"/>
              <a:t>die zügige und vollständige Erfassung des baulichen Zustands bzw. Handlungsbedarfs zu erleichtern, stellt die Bauabteilung eine Checkliste für Gebäudebegehungen zum Download zur Verfügung. </a:t>
            </a:r>
          </a:p>
          <a:p>
            <a:pPr marL="0" indent="0">
              <a:buNone/>
            </a:pPr>
            <a:endParaRPr lang="de-DE" sz="800" dirty="0">
              <a:cs typeface="Arial" pitchFamily="34" charset="0"/>
            </a:endParaRPr>
          </a:p>
          <a:p>
            <a:pPr marL="0" indent="0">
              <a:buNone/>
            </a:pPr>
            <a:r>
              <a:rPr lang="de-DE" sz="1600" dirty="0">
                <a:cs typeface="Arial" pitchFamily="34" charset="0"/>
              </a:rPr>
              <a:t>s. Handbuch „Bauen und Erhalten“: </a:t>
            </a:r>
          </a:p>
          <a:p>
            <a:pPr marL="0" indent="0">
              <a:buNone/>
            </a:pPr>
            <a:r>
              <a:rPr lang="de-DE" sz="1400" b="1" dirty="0">
                <a:solidFill>
                  <a:srgbClr val="0000FF"/>
                </a:solidFill>
                <a:hlinkClick r:id="rId2"/>
              </a:rPr>
              <a:t>https://www.kirche-mv.de/pommern/kirchenkreisamt/bauabteilung/</a:t>
            </a:r>
            <a:r>
              <a:rPr lang="de-DE" sz="1400" b="1" u="sng" dirty="0">
                <a:solidFill>
                  <a:srgbClr val="0000FF"/>
                </a:solidFill>
                <a:hlinkClick r:id="rId2"/>
              </a:rPr>
              <a:t>Handbuch</a:t>
            </a:r>
            <a:r>
              <a:rPr lang="de-DE" sz="1400" b="1" u="sng" dirty="0">
                <a:solidFill>
                  <a:srgbClr val="0000FF"/>
                </a:solidFill>
              </a:rPr>
              <a:t> Bauabteilung</a:t>
            </a:r>
            <a:endParaRPr lang="de-DE" sz="1400" u="sng" dirty="0">
              <a:cs typeface="Arial" pitchFamily="34" charset="0"/>
            </a:endParaRPr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4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2D862322-B9DC-4922-BC4D-F4D7E0906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586098"/>
              </p:ext>
            </p:extLst>
          </p:nvPr>
        </p:nvGraphicFramePr>
        <p:xfrm>
          <a:off x="481336" y="3662891"/>
          <a:ext cx="7835080" cy="2529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35080">
                  <a:extLst>
                    <a:ext uri="{9D8B030D-6E8A-4147-A177-3AD203B41FA5}">
                      <a16:colId xmlns:a16="http://schemas.microsoft.com/office/drawing/2014/main" val="2708864653"/>
                    </a:ext>
                  </a:extLst>
                </a:gridCol>
              </a:tblGrid>
              <a:tr h="16154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</a:endParaRPr>
                    </a:p>
                    <a:p>
                      <a:pPr marL="132715" marR="140970"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Kirchbaurechtsverordnung</a:t>
                      </a:r>
                    </a:p>
                    <a:p>
                      <a:pPr marL="132715" marR="140970"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§ 3 Regelmäßige Gebäudezustandsbegehungen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Kirchliche Objekte, deren technische Ausrüstung und deren Kunst- und Ausstattungsgegenstände sind von den kirchlichen Körperschaften […] jährlich zu besichtigen. Grundsätzlich alle fünf Jahre sind die Gebäudezustands-begehungen kirchlicher Objekte der Kirchengemeinden […] unter Teilnahme des Kirchenkreises durchzuführen. 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Das zuständige Organ der kirchlichen Körperschaft bestimmt durch Beschluss die verantwortlichen Personen bzw. Ausschüsse. 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</a:p>
                    <a:p>
                      <a:pPr marL="132715" marR="140970" algn="l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Über die Gebäudezustandsbegehung der Kirchengemeinden ist ein Protokoll zu führen und den Beteiligten und dem zuständigen Kirchenkreis zur Kenntnis zu geben.</a:t>
                      </a:r>
                    </a:p>
                    <a:p>
                      <a:pPr marL="128270" algn="l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4160941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23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Ablauf einer Baumaßnahme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33064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b="1" dirty="0"/>
              <a:t>Planungsphase</a:t>
            </a:r>
          </a:p>
          <a:p>
            <a:pPr marL="0" indent="0">
              <a:buNone/>
            </a:pPr>
            <a:endParaRPr lang="de-DE" sz="1600" b="1" dirty="0"/>
          </a:p>
          <a:p>
            <a:r>
              <a:rPr lang="de-DE" sz="2900" dirty="0"/>
              <a:t>Feststellung des Baubedarfs</a:t>
            </a:r>
          </a:p>
          <a:p>
            <a:r>
              <a:rPr lang="de-DE" sz="2900" dirty="0"/>
              <a:t>Planung und Kostenschätzung (Architekt/Ingenieur)</a:t>
            </a:r>
          </a:p>
          <a:p>
            <a:r>
              <a:rPr lang="de-DE" sz="2900" dirty="0"/>
              <a:t>Finanzierungsplan und Finanzierungsanträge (an Fördergeber)</a:t>
            </a:r>
          </a:p>
          <a:p>
            <a:r>
              <a:rPr lang="de-DE" sz="2900" dirty="0"/>
              <a:t>Beschluss des KGR zur Baumaßnahme und ihrer Finanzierung</a:t>
            </a:r>
          </a:p>
          <a:p>
            <a:r>
              <a:rPr lang="de-DE" sz="2900" dirty="0"/>
              <a:t>Anträge auf denkmalrechtliche und </a:t>
            </a:r>
            <a:r>
              <a:rPr lang="de-DE" sz="2900" dirty="0" err="1"/>
              <a:t>kirchenaufsichtliche</a:t>
            </a:r>
            <a:r>
              <a:rPr lang="de-DE" sz="2900" dirty="0"/>
              <a:t> Genehmigung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Baudurchführung </a:t>
            </a:r>
            <a:r>
              <a:rPr lang="de-DE" sz="2900" dirty="0"/>
              <a:t>(wenn </a:t>
            </a:r>
            <a:r>
              <a:rPr lang="de-DE" sz="2900" u="sng" dirty="0"/>
              <a:t>alle</a:t>
            </a:r>
            <a:r>
              <a:rPr lang="de-DE" sz="2900" dirty="0"/>
              <a:t> Finanzierungszusagen und Genehmigungen vorliegen)</a:t>
            </a:r>
          </a:p>
          <a:p>
            <a:pPr marL="0" indent="0">
              <a:buNone/>
            </a:pPr>
            <a:endParaRPr lang="de-DE" sz="1600" dirty="0"/>
          </a:p>
          <a:p>
            <a:r>
              <a:rPr lang="de-DE" sz="2900" dirty="0"/>
              <a:t>Ausschreibung der Bauleistungen</a:t>
            </a:r>
          </a:p>
          <a:p>
            <a:r>
              <a:rPr lang="de-DE" sz="2900" dirty="0"/>
              <a:t>Bauaufträge erteilen </a:t>
            </a:r>
          </a:p>
          <a:p>
            <a:r>
              <a:rPr lang="de-DE" sz="2900" dirty="0"/>
              <a:t>Durchführung</a:t>
            </a:r>
          </a:p>
          <a:p>
            <a:r>
              <a:rPr lang="de-DE" sz="2900" dirty="0"/>
              <a:t>Abnahmen mit Firmen bei Fertigstellung</a:t>
            </a:r>
          </a:p>
          <a:p>
            <a:r>
              <a:rPr lang="de-DE" sz="2900" dirty="0"/>
              <a:t>Nachbereitung</a:t>
            </a:r>
          </a:p>
          <a:p>
            <a:r>
              <a:rPr lang="de-DE" sz="2900" dirty="0"/>
              <a:t>Verwendungsnachweise für Fördergeber</a:t>
            </a:r>
          </a:p>
          <a:p>
            <a:r>
              <a:rPr lang="de-DE" sz="2900" dirty="0"/>
              <a:t>Dokumentation</a:t>
            </a: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de-DE" sz="2200" u="sng" dirty="0">
                <a:latin typeface="Arial" pitchFamily="34" charset="0"/>
                <a:cs typeface="Arial" pitchFamily="34" charset="0"/>
              </a:rPr>
              <a:t>weitere Informationen:</a:t>
            </a:r>
          </a:p>
          <a:p>
            <a:pPr marL="0" indent="0">
              <a:buNone/>
            </a:pPr>
            <a:r>
              <a:rPr lang="de-DE" sz="2200" dirty="0">
                <a:latin typeface="Arial" pitchFamily="34" charset="0"/>
                <a:cs typeface="Arial" pitchFamily="34" charset="0"/>
              </a:rPr>
              <a:t>s. Handbuch „Bauen und Erhalten“ </a:t>
            </a:r>
          </a:p>
          <a:p>
            <a:pPr marL="0" indent="0">
              <a:buNone/>
            </a:pPr>
            <a:r>
              <a:rPr lang="de-DE" sz="2200" b="1" dirty="0">
                <a:solidFill>
                  <a:srgbClr val="0000FF"/>
                </a:solidFill>
                <a:hlinkClick r:id="rId2"/>
              </a:rPr>
              <a:t>https://www.kirche-mv.de/pommern/kirchenkreisamt/bauabteilung/</a:t>
            </a:r>
            <a:r>
              <a:rPr lang="de-DE" sz="2200" b="1" u="sng" dirty="0">
                <a:solidFill>
                  <a:srgbClr val="0000FF"/>
                </a:solidFill>
                <a:hlinkClick r:id="rId2"/>
              </a:rPr>
              <a:t>Handbuch</a:t>
            </a:r>
            <a:r>
              <a:rPr lang="de-DE" sz="2200" b="1" u="sng" dirty="0">
                <a:solidFill>
                  <a:srgbClr val="0000FF"/>
                </a:solidFill>
              </a:rPr>
              <a:t> Bauabteilung</a:t>
            </a:r>
            <a:endParaRPr lang="de-DE" sz="2200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5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28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Ablauf einer Baumaßnahme</a:t>
            </a:r>
          </a:p>
        </p:txBody>
      </p:sp>
      <p:pic>
        <p:nvPicPr>
          <p:cNvPr id="4" name="Inhaltsplatzhalter 3">
            <a:extLst>
              <a:ext uri="{FF2B5EF4-FFF2-40B4-BE49-F238E27FC236}">
                <a16:creationId xmlns:a16="http://schemas.microsoft.com/office/drawing/2014/main" id="{D70C4E01-95AC-4EC2-B3A1-2D07FE10A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289823"/>
            <a:ext cx="8229600" cy="4814930"/>
          </a:xfrm>
        </p:spPr>
      </p:pic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6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759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Ablauf einer Baumaßnahme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7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8E88980-4DF5-49C4-8B2D-F7BF2E645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325" y="2132856"/>
            <a:ext cx="6258798" cy="3543795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CF25C12E-3296-460F-9B6B-A2258D4E7E46}"/>
              </a:ext>
            </a:extLst>
          </p:cNvPr>
          <p:cNvSpPr txBox="1"/>
          <p:nvPr/>
        </p:nvSpPr>
        <p:spPr>
          <a:xfrm>
            <a:off x="1266825" y="1549735"/>
            <a:ext cx="6113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Ausschreibung und Vergabe von Bauleistungen (schematisch)</a:t>
            </a:r>
          </a:p>
        </p:txBody>
      </p:sp>
    </p:spTree>
    <p:extLst>
      <p:ext uri="{BB962C8B-B14F-4D97-AF65-F5344CB8AC3E}">
        <p14:creationId xmlns:p14="http://schemas.microsoft.com/office/powerpoint/2010/main" val="275721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Ablauf einer Baumaßnahme</a:t>
            </a:r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8</a:t>
            </a:fld>
            <a:endParaRPr lang="de-DE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sp>
        <p:nvSpPr>
          <p:cNvPr id="20" name="Textfeld 19">
            <a:extLst>
              <a:ext uri="{FF2B5EF4-FFF2-40B4-BE49-F238E27FC236}">
                <a16:creationId xmlns:a16="http://schemas.microsoft.com/office/drawing/2014/main" id="{CF25C12E-3296-460F-9B6B-A2258D4E7E46}"/>
              </a:ext>
            </a:extLst>
          </p:cNvPr>
          <p:cNvSpPr txBox="1"/>
          <p:nvPr/>
        </p:nvSpPr>
        <p:spPr>
          <a:xfrm>
            <a:off x="467544" y="1565191"/>
            <a:ext cx="8352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Bearbeitung von Rechnungen (wenn nicht anders vereinbart):</a:t>
            </a:r>
          </a:p>
          <a:p>
            <a:endParaRPr lang="de-DE" b="1" dirty="0"/>
          </a:p>
          <a:p>
            <a:r>
              <a:rPr lang="de-DE" sz="1600" dirty="0"/>
              <a:t>a) </a:t>
            </a:r>
            <a:r>
              <a:rPr lang="de-DE" sz="1600" u="sng" dirty="0"/>
              <a:t>Baurechnungen bei Maßnahmen ohne Architekt </a:t>
            </a:r>
            <a:r>
              <a:rPr lang="de-DE" sz="1600" dirty="0"/>
              <a:t>(kleinere Reparaturen, Wartungen o.ä.):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Auftragnehmer: reicht Rechnung bei KG 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KG: Vorprüfung, Anweisungsstempel, Weiterleitung (Original) an Baubeauftragte/n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Baubeauftragter: Prüfung und Weiterleitung an Finanzabteilung zur Überweisung</a:t>
            </a:r>
          </a:p>
          <a:p>
            <a:endParaRPr lang="de-DE" sz="1600" dirty="0"/>
          </a:p>
          <a:p>
            <a:r>
              <a:rPr lang="de-DE" sz="1600" dirty="0"/>
              <a:t>b) </a:t>
            </a:r>
            <a:r>
              <a:rPr lang="de-DE" sz="1600" u="sng" dirty="0"/>
              <a:t>Baurechnungen bei Maßnahmen mit Architekt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Auftragnehmer: reicht Rechnung bei Architekt 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Architekt: prüft sachliche u. rechnerische Richtigkeit, Weiterleitung an KG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KG: Vorprüfung, Anweisungsstempel, Weiterleitung (Original) an Baubeauftragte/n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Baubeauftragter: Prüfung und Weiterleitung an Finanzabteilung zur Überweisung</a:t>
            </a:r>
          </a:p>
          <a:p>
            <a:endParaRPr lang="de-DE" sz="1600" dirty="0"/>
          </a:p>
          <a:p>
            <a:r>
              <a:rPr lang="de-DE" sz="1600" dirty="0"/>
              <a:t>c) </a:t>
            </a:r>
            <a:r>
              <a:rPr lang="de-DE" sz="1600" u="sng" dirty="0"/>
              <a:t>Honorarrechnungen von Architekten, Gutachtern u.a.: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Auftragnehmer: reicht Rechnung bei KG 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KG: Vorprüfung, Anweisungsstempel, Weiterleitung (Original) an Baubeauftragte/n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/>
              <a:t>Baubeauftragter: Prüfung und Weiterleitung an Finanzabteilung zur Überweisung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1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2618"/>
            <a:ext cx="8229600" cy="880052"/>
          </a:xfrm>
          <a:solidFill>
            <a:srgbClr val="410157"/>
          </a:solidFill>
        </p:spPr>
        <p:txBody>
          <a:bodyPr>
            <a:normAutofit/>
          </a:bodyPr>
          <a:lstStyle/>
          <a:p>
            <a:pPr algn="l"/>
            <a:r>
              <a:rPr lang="de-DE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Ablauf einer Baumaßnahme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de-DE" sz="1800" b="1" dirty="0">
              <a:solidFill>
                <a:srgbClr val="0000FF"/>
              </a:solidFill>
            </a:endParaRPr>
          </a:p>
          <a:p>
            <a:pPr marL="0" lvl="1" indent="0">
              <a:buNone/>
            </a:pPr>
            <a:endParaRPr lang="de-DE" sz="1600" b="1" dirty="0"/>
          </a:p>
          <a:p>
            <a:pPr marL="0" lvl="1" indent="0">
              <a:buNone/>
            </a:pPr>
            <a:endParaRPr lang="de-DE" sz="1600" b="1" dirty="0"/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de-DE" sz="2000" dirty="0">
              <a:latin typeface="Arial" pitchFamily="34" charset="0"/>
              <a:cs typeface="Arial" pitchFamily="34" charset="0"/>
            </a:endParaRPr>
          </a:p>
          <a:p>
            <a:endParaRPr lang="de-DE" sz="2000" b="1" dirty="0">
              <a:latin typeface="Arial" pitchFamily="34" charset="0"/>
              <a:cs typeface="Arial" pitchFamily="34" charset="0"/>
            </a:endParaRPr>
          </a:p>
          <a:p>
            <a:endParaRPr lang="de-DE" dirty="0"/>
          </a:p>
        </p:txBody>
      </p:sp>
      <p:cxnSp>
        <p:nvCxnSpPr>
          <p:cNvPr id="16" name="Gerade Verbindung 15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rgbClr val="73BA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467544" y="6381328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						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9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2767" y="298088"/>
            <a:ext cx="3384377" cy="749111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C69474AE-E0DD-4884-8613-D01CE0FAE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163578"/>
              </p:ext>
            </p:extLst>
          </p:nvPr>
        </p:nvGraphicFramePr>
        <p:xfrm>
          <a:off x="672280" y="3201257"/>
          <a:ext cx="7344816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>
                  <a:extLst>
                    <a:ext uri="{9D8B030D-6E8A-4147-A177-3AD203B41FA5}">
                      <a16:colId xmlns:a16="http://schemas.microsoft.com/office/drawing/2014/main" val="1986848165"/>
                    </a:ext>
                  </a:extLst>
                </a:gridCol>
              </a:tblGrid>
              <a:tr h="975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</a:endParaRPr>
                    </a:p>
                    <a:p>
                      <a:pPr marL="132715" marR="140970" algn="just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Gemäß Beschluss des Kirchenkreisrates ist generell für Vorhaben außerhalb des Haushaltsplans mit einer Auftragssumme ab 12.000 € (brutto) eine </a:t>
                      </a:r>
                      <a:r>
                        <a:rPr lang="de-DE" sz="1400" dirty="0" err="1">
                          <a:effectLst/>
                        </a:rPr>
                        <a:t>kirchenaufsichtliche</a:t>
                      </a:r>
                      <a:r>
                        <a:rPr lang="de-DE" sz="1400" dirty="0">
                          <a:effectLst/>
                        </a:rPr>
                        <a:t> Genehmigung erforderlich. Das gilt auch für Reparatur- und Instandsetzungsarbeiten. </a:t>
                      </a:r>
                    </a:p>
                    <a:p>
                      <a:pPr marR="140970"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270406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04A6AD0-2F95-4F9C-BEBF-1F467D79A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822433"/>
              </p:ext>
            </p:extLst>
          </p:nvPr>
        </p:nvGraphicFramePr>
        <p:xfrm>
          <a:off x="683568" y="4522878"/>
          <a:ext cx="7344816" cy="1188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4816">
                  <a:extLst>
                    <a:ext uri="{9D8B030D-6E8A-4147-A177-3AD203B41FA5}">
                      <a16:colId xmlns:a16="http://schemas.microsoft.com/office/drawing/2014/main" val="156593629"/>
                    </a:ext>
                  </a:extLst>
                </a:gridCol>
              </a:tblGrid>
              <a:tr h="10663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</a:endParaRPr>
                    </a:p>
                    <a:p>
                      <a:pPr marL="132715" marR="140970" algn="just">
                        <a:spcAft>
                          <a:spcPts val="0"/>
                        </a:spcAft>
                      </a:pPr>
                      <a:r>
                        <a:rPr lang="de-DE" sz="1400" dirty="0">
                          <a:effectLst/>
                        </a:rPr>
                        <a:t>Sämtliche Rechnungen, die im Zusammenhang mit Instandsetzungs- oder Baumaßnahmen an kirchlichen Gebäuden stehen, sind </a:t>
                      </a:r>
                      <a:r>
                        <a:rPr lang="de-DE" sz="1400" u="sng" dirty="0">
                          <a:effectLst/>
                        </a:rPr>
                        <a:t>im Original</a:t>
                      </a:r>
                      <a:r>
                        <a:rPr lang="de-DE" sz="1400" u="none" dirty="0">
                          <a:effectLst/>
                        </a:rPr>
                        <a:t> </a:t>
                      </a:r>
                      <a:r>
                        <a:rPr lang="de-DE" sz="1400" dirty="0">
                          <a:effectLst/>
                        </a:rPr>
                        <a:t>mit dem vollständig ausgefüllten Anweisungs-stempel der Kirchengemeinde über die/den zuständigen Baubeauftragten im Kirchenkreisamt einzureichen. Heben Sie eine Kopie für Ihre eigenen Akten in der Kirchengemeinde auf.</a:t>
                      </a:r>
                    </a:p>
                    <a:p>
                      <a:pPr marR="140970"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88990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77BC5E5D-6ACB-4759-9792-3F9BA35E4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606996"/>
              </p:ext>
            </p:extLst>
          </p:nvPr>
        </p:nvGraphicFramePr>
        <p:xfrm>
          <a:off x="713874" y="1896683"/>
          <a:ext cx="5893753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3753">
                  <a:extLst>
                    <a:ext uri="{9D8B030D-6E8A-4147-A177-3AD203B41FA5}">
                      <a16:colId xmlns:a16="http://schemas.microsoft.com/office/drawing/2014/main" val="4056907054"/>
                    </a:ext>
                  </a:extLst>
                </a:gridCol>
              </a:tblGrid>
              <a:tr h="7105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lvl="1" indent="0"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Bitte nehmen Sie die Bauberatung durch Ihre(n) Baubeauftragte(n) in Anspruch:</a:t>
                      </a:r>
                    </a:p>
                    <a:p>
                      <a:pPr marL="342900" lvl="1" indent="-342900">
                        <a:buFontTx/>
                        <a:buChar char="-"/>
                      </a:pPr>
                      <a:r>
                        <a:rPr lang="de-DE" sz="1400" b="0" u="sng" dirty="0">
                          <a:solidFill>
                            <a:schemeClr val="tx1"/>
                          </a:solidFill>
                        </a:rPr>
                        <a:t>vor</a:t>
                      </a: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 der Vergabe von Planungs- und Bauaufträgen</a:t>
                      </a:r>
                    </a:p>
                    <a:p>
                      <a:pPr marL="342900" lvl="1" indent="-342900">
                        <a:buFontTx/>
                        <a:buChar char="-"/>
                      </a:pPr>
                      <a:r>
                        <a:rPr lang="de-DE" sz="1400" b="0" u="sng" dirty="0">
                          <a:solidFill>
                            <a:schemeClr val="tx1"/>
                          </a:solidFill>
                        </a:rPr>
                        <a:t>vor</a:t>
                      </a: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 Ausführung von Reparatur- und Instandsetzungsmaßnahmen &gt; 1.000 €</a:t>
                      </a:r>
                    </a:p>
                    <a:p>
                      <a:pPr marR="140970" algn="just"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</a:rPr>
                        <a:t> </a:t>
                      </a:r>
                      <a:endParaRPr lang="de-DE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0843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C74CF3C5-E65D-4E31-8C95-02D7BD5DB76B}"/>
              </a:ext>
            </a:extLst>
          </p:cNvPr>
          <p:cNvSpPr txBox="1"/>
          <p:nvPr/>
        </p:nvSpPr>
        <p:spPr>
          <a:xfrm>
            <a:off x="611560" y="1342857"/>
            <a:ext cx="7242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Besonders wichtig für die Kirchengemeinde:</a:t>
            </a:r>
          </a:p>
        </p:txBody>
      </p:sp>
    </p:spTree>
    <p:extLst>
      <p:ext uri="{BB962C8B-B14F-4D97-AF65-F5344CB8AC3E}">
        <p14:creationId xmlns:p14="http://schemas.microsoft.com/office/powerpoint/2010/main" val="1814371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980</Words>
  <Application>Microsoft Office PowerPoint</Application>
  <PresentationFormat>Bildschirmpräsentation (4:3)</PresentationFormat>
  <Paragraphs>196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Larissa-Design</vt:lpstr>
      <vt:lpstr>Verwaltungsfortbildung Gemeindebüros  Bereich Bau</vt:lpstr>
      <vt:lpstr>Bauabteilung PEK</vt:lpstr>
      <vt:lpstr>Bauabteilung PEK</vt:lpstr>
      <vt:lpstr>Bauunterhalt</vt:lpstr>
      <vt:lpstr>Ablauf einer Baumaßnahme</vt:lpstr>
      <vt:lpstr>Ablauf einer Baumaßnahme</vt:lpstr>
      <vt:lpstr>Ablauf einer Baumaßnahme</vt:lpstr>
      <vt:lpstr>Ablauf einer Baumaßnahme</vt:lpstr>
      <vt:lpstr>Ablauf einer Baumaßnahme</vt:lpstr>
      <vt:lpstr>Förderprogramme für Baumaßnahmen</vt:lpstr>
      <vt:lpstr>Förderprogramme für Baumaßnahmen</vt:lpstr>
      <vt:lpstr>Förderprogramme für Baumaßnahmen</vt:lpstr>
      <vt:lpstr>Förderprogramme für Baumaßnahmen</vt:lpstr>
      <vt:lpstr>weitere Infos</vt:lpstr>
      <vt:lpstr>Abschluss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dv</dc:creator>
  <cp:lastModifiedBy>smaier</cp:lastModifiedBy>
  <cp:revision>96</cp:revision>
  <cp:lastPrinted>2012-10-12T11:56:46Z</cp:lastPrinted>
  <dcterms:modified xsi:type="dcterms:W3CDTF">2024-09-16T07:11:19Z</dcterms:modified>
</cp:coreProperties>
</file>