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64" r:id="rId3"/>
    <p:sldId id="282" r:id="rId4"/>
    <p:sldId id="273" r:id="rId5"/>
    <p:sldId id="284" r:id="rId6"/>
    <p:sldId id="281" r:id="rId7"/>
    <p:sldId id="263" r:id="rId8"/>
    <p:sldId id="283" r:id="rId9"/>
    <p:sldId id="274" r:id="rId10"/>
    <p:sldId id="275" r:id="rId11"/>
    <p:sldId id="276" r:id="rId12"/>
    <p:sldId id="278" r:id="rId13"/>
    <p:sldId id="277" r:id="rId14"/>
    <p:sldId id="285" r:id="rId15"/>
    <p:sldId id="272" r:id="rId16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FF"/>
    <a:srgbClr val="0000FF"/>
    <a:srgbClr val="410157"/>
    <a:srgbClr val="470F51"/>
    <a:srgbClr val="260080"/>
    <a:srgbClr val="73BAFF"/>
    <a:srgbClr val="59315F"/>
    <a:srgbClr val="CC0066"/>
    <a:srgbClr val="FF9900"/>
    <a:srgbClr val="002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62" autoAdjust="0"/>
    <p:restoredTop sz="94660"/>
  </p:normalViewPr>
  <p:slideViewPr>
    <p:cSldViewPr>
      <p:cViewPr varScale="1">
        <p:scale>
          <a:sx n="92" d="100"/>
          <a:sy n="92" d="100"/>
        </p:scale>
        <p:origin x="121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A191A-689D-44FD-826A-BCB4D5D95256}" type="datetimeFigureOut">
              <a:rPr lang="de-DE" smtClean="0"/>
              <a:t>13.02.2025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82C61-58F8-4496-B27A-E5A6637BB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230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9872-B065-4009-B50B-1B42DAE2661C}" type="datetime1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05F0F-282E-417C-B9B9-AE85E9414F18}" type="datetime1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 durch Klicken hinzufügen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90B3-4CB5-4B2E-822F-2327C419C237}" type="datetime1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0295-4B28-4071-9834-529894551407}" type="datetime1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CDB2-22A3-4C15-8E34-CD3B8B07D6A7}" type="datetime1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A145-A510-431F-95B3-2C98AB3EAA42}" type="datetime1">
              <a:rPr lang="de-DE" smtClean="0"/>
              <a:t>13.02.2025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DEAF-E833-4237-B585-6B902A3CADB0}" type="datetime1">
              <a:rPr lang="de-DE" smtClean="0"/>
              <a:t>13.02.2025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2E9D-B3A6-45B1-BF05-4C15A06FF462}" type="datetime1">
              <a:rPr lang="de-DE" smtClean="0"/>
              <a:t>13.02.2025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3F191-464D-420A-A442-91434CBA2C84}" type="datetime1">
              <a:rPr lang="de-DE" smtClean="0"/>
              <a:t>13.02.2025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9103C-B028-4F08-87A5-FB9FFD870F55}" type="datetime1">
              <a:rPr lang="de-DE" smtClean="0"/>
              <a:t>13.02.2025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983A-0ED6-4306-8152-7679AF9C0D22}" type="datetime1">
              <a:rPr lang="de-DE" smtClean="0"/>
              <a:t>13.02.2025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45664-F797-4370-8775-0ABB3015A68B}" type="datetime1">
              <a:rPr lang="de-DE" smtClean="0"/>
              <a:t>13.02.2025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schulz@pek.d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froehlich@pek.de&#160;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froehlich@pek.de&#160;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kirche-mv.de/downloads-pe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kirche-mv.de/downloads-pe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kirche-mv.de/pommern/kirchenkreisamt/personalabteilu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" y="1196752"/>
            <a:ext cx="9144000" cy="5328591"/>
          </a:xfrm>
          <a:solidFill>
            <a:srgbClr val="0080FF"/>
          </a:solidFill>
        </p:spPr>
        <p:txBody>
          <a:bodyPr>
            <a:normAutofit/>
          </a:bodyPr>
          <a:lstStyle/>
          <a:p>
            <a:r>
              <a:rPr lang="de-DE" sz="4200" dirty="0">
                <a:solidFill>
                  <a:schemeClr val="bg1"/>
                </a:solidFill>
                <a:latin typeface="+mn-lt"/>
                <a:cs typeface="Arial" pitchFamily="34" charset="0"/>
              </a:rPr>
              <a:t>Verwaltungsfortbildung</a:t>
            </a:r>
            <a:br>
              <a:rPr lang="de-DE" sz="4200" dirty="0">
                <a:solidFill>
                  <a:schemeClr val="bg1"/>
                </a:solidFill>
                <a:latin typeface="+mn-lt"/>
                <a:cs typeface="Arial" pitchFamily="34" charset="0"/>
              </a:rPr>
            </a:br>
            <a:r>
              <a:rPr lang="de-DE" sz="4200" dirty="0">
                <a:solidFill>
                  <a:schemeClr val="bg1"/>
                </a:solidFill>
                <a:latin typeface="+mn-lt"/>
                <a:cs typeface="Arial" pitchFamily="34" charset="0"/>
              </a:rPr>
              <a:t>Gemeindebüros</a:t>
            </a:r>
            <a:br>
              <a:rPr lang="de-DE" sz="4200" dirty="0">
                <a:solidFill>
                  <a:schemeClr val="bg1"/>
                </a:solidFill>
                <a:latin typeface="+mn-lt"/>
                <a:cs typeface="Arial" pitchFamily="34" charset="0"/>
              </a:rPr>
            </a:br>
            <a:br>
              <a:rPr lang="de-DE" sz="4200" dirty="0">
                <a:solidFill>
                  <a:schemeClr val="bg1"/>
                </a:solidFill>
                <a:latin typeface="+mn-lt"/>
                <a:cs typeface="Arial" pitchFamily="34" charset="0"/>
              </a:rPr>
            </a:br>
            <a:r>
              <a:rPr lang="de-DE" sz="3400" dirty="0">
                <a:solidFill>
                  <a:schemeClr val="bg1"/>
                </a:solidFill>
                <a:latin typeface="+mn-lt"/>
                <a:cs typeface="Arial" pitchFamily="34" charset="0"/>
              </a:rPr>
              <a:t>Bereich Personal</a:t>
            </a:r>
            <a:br>
              <a:rPr lang="de-DE" sz="3400" dirty="0">
                <a:solidFill>
                  <a:schemeClr val="bg1"/>
                </a:solidFill>
                <a:latin typeface="+mn-lt"/>
                <a:cs typeface="Arial" pitchFamily="34" charset="0"/>
              </a:rPr>
            </a:br>
            <a:r>
              <a:rPr lang="de-DE" sz="3400" dirty="0">
                <a:solidFill>
                  <a:schemeClr val="bg1"/>
                </a:solidFill>
                <a:latin typeface="+mn-lt"/>
                <a:cs typeface="Arial" pitchFamily="34" charset="0"/>
              </a:rPr>
              <a:t>Einstellungsverfahren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0" y="6525344"/>
            <a:ext cx="9144000" cy="369332"/>
          </a:xfrm>
          <a:prstGeom prst="rect">
            <a:avLst/>
          </a:prstGeom>
          <a:solidFill>
            <a:srgbClr val="73BAFF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410157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de-DE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568" y="36004"/>
            <a:ext cx="5081432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26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Vertragserstellung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95654"/>
            <a:ext cx="8229600" cy="4968551"/>
          </a:xfrm>
        </p:spPr>
        <p:txBody>
          <a:bodyPr>
            <a:normAutofit/>
          </a:bodyPr>
          <a:lstStyle/>
          <a:p>
            <a:r>
              <a:rPr lang="de-DE" sz="2000" dirty="0">
                <a:cs typeface="Arial" pitchFamily="34" charset="0"/>
              </a:rPr>
              <a:t>die vom Bewerber zurückgesandten Unterlagen an die Sachbearbeiterin zur Vertragserstellung schicken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parallel holt die Sachbearbeiterin das MAV Votum ein und fordert eine Kopie des Führungszeugnisses bei der KG an, falls erforderlich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vor Erstellung des Arbeitsvertrages holt die Sachbearbeiterin die </a:t>
            </a:r>
            <a:r>
              <a:rPr lang="de-DE" sz="2000" dirty="0" err="1">
                <a:cs typeface="Arial" pitchFamily="34" charset="0"/>
              </a:rPr>
              <a:t>kirchenaufsichtliche</a:t>
            </a:r>
            <a:r>
              <a:rPr lang="de-DE" sz="2000" dirty="0">
                <a:cs typeface="Arial" pitchFamily="34" charset="0"/>
              </a:rPr>
              <a:t> Genehmigung ein und passt die Personalkostenberechnung und den Stellenplan an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pPr marL="0" indent="0">
              <a:buNone/>
            </a:pPr>
            <a:endParaRPr lang="de-DE" sz="2500" dirty="0">
              <a:cs typeface="Arial" pitchFamily="34" charset="0"/>
            </a:endParaRPr>
          </a:p>
          <a:p>
            <a:pPr marL="0" indent="0">
              <a:buNone/>
            </a:pPr>
            <a:endParaRPr lang="de-DE" sz="2400" dirty="0"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10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24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Vertragserstellung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95654"/>
            <a:ext cx="8229600" cy="4968551"/>
          </a:xfrm>
        </p:spPr>
        <p:txBody>
          <a:bodyPr>
            <a:normAutofit lnSpcReduction="10000"/>
          </a:bodyPr>
          <a:lstStyle/>
          <a:p>
            <a:r>
              <a:rPr lang="de-DE" sz="2000" dirty="0">
                <a:cs typeface="Arial" pitchFamily="34" charset="0"/>
              </a:rPr>
              <a:t>der Arbeitsvertrag und die Niederschrift wird an die Kirchengemeinde geschickt zur Einholung der Unterschriften vom zukünftigen Beschäftigten, vom Vorsitzenden bzw. stellvertretenden Vorsitzenden des KGR und einem weiteren Mitglied des KGR – der Vertrag muss durch die Kirchengemeinde gesiegelt werden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weitere Dokumente werden an die Kirchengemeinde zum Verbleib geschickt: genehmigte Beschlüsse in Kopie, MAV-Votum in Kopie, ggf. unterzeichnete Gestellungsvereinbarung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ein Exemplar des Arbeitsvertrages und der Niederschrift verbleibt beim Beschäftigten, eines in der Kirchengemeinde und das andere wird </a:t>
            </a:r>
            <a:r>
              <a:rPr lang="de-DE" sz="2000" dirty="0" err="1">
                <a:cs typeface="Arial" pitchFamily="34" charset="0"/>
              </a:rPr>
              <a:t>schnellstmöglichst</a:t>
            </a:r>
            <a:r>
              <a:rPr lang="de-DE" sz="2000" dirty="0">
                <a:cs typeface="Arial" pitchFamily="34" charset="0"/>
              </a:rPr>
              <a:t> an die Sachbearbeiterin zurückgeschickt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b="1" dirty="0">
                <a:cs typeface="Arial" pitchFamily="34" charset="0"/>
              </a:rPr>
              <a:t>Bearbeitungsfrist von 6 Wochen beachten (vom Eingang des Beschlusses im Kirchenkreisamt bis zur </a:t>
            </a:r>
            <a:r>
              <a:rPr lang="de-DE" sz="2000" b="1" dirty="0" err="1">
                <a:cs typeface="Arial" pitchFamily="34" charset="0"/>
              </a:rPr>
              <a:t>kirchenaufsichtlichen</a:t>
            </a:r>
            <a:r>
              <a:rPr lang="de-DE" sz="2000" b="1" dirty="0">
                <a:cs typeface="Arial" pitchFamily="34" charset="0"/>
              </a:rPr>
              <a:t> Genehmigung)</a:t>
            </a:r>
            <a:endParaRPr lang="de-DE" sz="2000" dirty="0">
              <a:cs typeface="Arial" pitchFamily="34" charset="0"/>
            </a:endParaRP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pPr marL="0" indent="0">
              <a:buNone/>
            </a:pPr>
            <a:endParaRPr lang="de-DE" sz="2800" dirty="0">
              <a:cs typeface="Arial" pitchFamily="34" charset="0"/>
            </a:endParaRPr>
          </a:p>
          <a:p>
            <a:pPr marL="0" indent="0">
              <a:buNone/>
            </a:pPr>
            <a:endParaRPr lang="de-DE" sz="2800" dirty="0">
              <a:cs typeface="Arial" pitchFamily="34" charset="0"/>
            </a:endParaRPr>
          </a:p>
          <a:p>
            <a:pPr marL="0" indent="0">
              <a:buNone/>
            </a:pPr>
            <a:endParaRPr lang="de-DE" sz="2500" dirty="0">
              <a:cs typeface="Arial" pitchFamily="34" charset="0"/>
            </a:endParaRPr>
          </a:p>
          <a:p>
            <a:pPr marL="0" indent="0">
              <a:buNone/>
            </a:pPr>
            <a:endParaRPr lang="de-DE" sz="2400" dirty="0"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11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543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Wichtig zu wissen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b="1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b="1" dirty="0">
                <a:cs typeface="Arial" pitchFamily="34" charset="0"/>
              </a:rPr>
              <a:t>falls der neue Beschäftigte einen Navision Zugang benötigt, </a:t>
            </a:r>
            <a:r>
              <a:rPr lang="de-DE" sz="2000" dirty="0"/>
              <a:t>senden Sie bitte an Frau Schulz </a:t>
            </a:r>
            <a:r>
              <a:rPr lang="de-DE" sz="2000" b="1" dirty="0">
                <a:hlinkClick r:id="rId2"/>
              </a:rPr>
              <a:t>schulz@pek.de </a:t>
            </a:r>
            <a:r>
              <a:rPr lang="de-DE" sz="2000" dirty="0"/>
              <a:t>folgende Informationen:</a:t>
            </a:r>
            <a:br>
              <a:rPr lang="de-DE" sz="2000" dirty="0"/>
            </a:br>
            <a:endParaRPr lang="de-DE" sz="2000" dirty="0"/>
          </a:p>
          <a:p>
            <a:r>
              <a:rPr lang="de-DE" sz="2000" dirty="0"/>
              <a:t>vollständiger Name der zugangsberechtigten Person</a:t>
            </a:r>
          </a:p>
          <a:p>
            <a:r>
              <a:rPr lang="de-DE" sz="2000" dirty="0"/>
              <a:t>Geburtsdatum</a:t>
            </a:r>
          </a:p>
          <a:p>
            <a:r>
              <a:rPr lang="de-DE" sz="2000" dirty="0"/>
              <a:t>Stellenbezeichnung</a:t>
            </a:r>
          </a:p>
          <a:p>
            <a:r>
              <a:rPr lang="de-DE" sz="2000" dirty="0"/>
              <a:t>E-Mail Adresse</a:t>
            </a:r>
          </a:p>
          <a:p>
            <a:r>
              <a:rPr lang="de-DE" sz="2000" dirty="0"/>
              <a:t>Name der Kirchengemeinde</a:t>
            </a:r>
          </a:p>
          <a:p>
            <a:endParaRPr lang="de-DE" sz="2000" dirty="0"/>
          </a:p>
          <a:p>
            <a:pPr marL="0" indent="0">
              <a:buNone/>
            </a:pPr>
            <a:r>
              <a:rPr lang="de-DE" sz="2000" dirty="0"/>
              <a:t>Frau Schulz erstellt einen Antrag, den der neue Beschäftigte unterschreiben und der an Frau Schulz zurückgeschickt werden muss</a:t>
            </a:r>
          </a:p>
          <a:p>
            <a:endParaRPr lang="de-DE" sz="2200" dirty="0"/>
          </a:p>
          <a:p>
            <a:pPr marL="0" indent="0">
              <a:buNone/>
            </a:pPr>
            <a:endParaRPr lang="de-DE" sz="2000" b="1" dirty="0">
              <a:cs typeface="Arial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12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31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Wichtig zu wissen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de-DE" sz="2000" b="1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2200" b="1" dirty="0">
                <a:cs typeface="Arial" pitchFamily="34" charset="0"/>
              </a:rPr>
              <a:t>falls der neue Beschäftigte einen </a:t>
            </a:r>
            <a:r>
              <a:rPr lang="de-DE" sz="2200" b="1" dirty="0" err="1">
                <a:cs typeface="Arial" pitchFamily="34" charset="0"/>
              </a:rPr>
              <a:t>KirA</a:t>
            </a:r>
            <a:r>
              <a:rPr lang="de-DE" sz="2200" b="1" dirty="0">
                <a:cs typeface="Arial" pitchFamily="34" charset="0"/>
              </a:rPr>
              <a:t> Zugang benötigt, </a:t>
            </a:r>
            <a:r>
              <a:rPr lang="de-DE" sz="2200" dirty="0"/>
              <a:t>senden Sie bitte an Frau Fröhlich </a:t>
            </a:r>
            <a:r>
              <a:rPr lang="de-DE" sz="2200" b="1" dirty="0">
                <a:hlinkClick r:id="rId2"/>
              </a:rPr>
              <a:t>froehlich@pek.de </a:t>
            </a:r>
            <a:r>
              <a:rPr lang="de-DE" sz="2200" dirty="0"/>
              <a:t>folgende Informationen:</a:t>
            </a:r>
            <a:br>
              <a:rPr lang="de-DE" sz="2200" dirty="0"/>
            </a:br>
            <a:endParaRPr lang="de-DE" sz="2200" dirty="0"/>
          </a:p>
          <a:p>
            <a:r>
              <a:rPr lang="de-DE" sz="2200" dirty="0"/>
              <a:t>vollständiger Name der zugangsberechtigten Person</a:t>
            </a:r>
          </a:p>
          <a:p>
            <a:r>
              <a:rPr lang="de-DE" sz="2200" dirty="0"/>
              <a:t>Geburtsdatum</a:t>
            </a:r>
          </a:p>
          <a:p>
            <a:r>
              <a:rPr lang="de-DE" sz="2200" dirty="0"/>
              <a:t>Stellenbezeichnung</a:t>
            </a:r>
          </a:p>
          <a:p>
            <a:r>
              <a:rPr lang="de-DE" sz="2200" dirty="0"/>
              <a:t>E-Mail Adresse</a:t>
            </a:r>
          </a:p>
          <a:p>
            <a:r>
              <a:rPr lang="de-DE" sz="2200" dirty="0"/>
              <a:t>Name der Kirchengemeinde</a:t>
            </a:r>
          </a:p>
          <a:p>
            <a:pPr marL="0" indent="0">
              <a:buNone/>
            </a:pPr>
            <a:endParaRPr lang="de-DE" sz="2200" b="1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2200" dirty="0"/>
              <a:t>Frau Fröhlich erstellt einen Antrag, den der Beschäftigte unterschreiben und der an Frau Fröhlich zurückgeschickt werden muss</a:t>
            </a:r>
          </a:p>
          <a:p>
            <a:pPr marL="0" indent="0">
              <a:buNone/>
            </a:pPr>
            <a:endParaRPr lang="de-DE" sz="2200" dirty="0"/>
          </a:p>
          <a:p>
            <a:pPr marL="0" indent="0">
              <a:buNone/>
            </a:pPr>
            <a:r>
              <a:rPr lang="de-DE" sz="2200" dirty="0"/>
              <a:t>der Beschäftigte bekommt vom ECKD die Zugangsdaten direkt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13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72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Wichtig zu wissen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b="1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b="1" dirty="0">
                <a:cs typeface="Arial" pitchFamily="34" charset="0"/>
              </a:rPr>
              <a:t>für eine E-Mail Adresse und einen Zugang zum Kirchengemeindeserver </a:t>
            </a:r>
            <a:r>
              <a:rPr lang="de-DE" sz="2000" dirty="0"/>
              <a:t>senden Sie bitte an die EDV-Abteilung </a:t>
            </a:r>
            <a:r>
              <a:rPr lang="de-DE" sz="2000" b="1" dirty="0">
                <a:hlinkClick r:id="rId2"/>
              </a:rPr>
              <a:t>edv@pek.de </a:t>
            </a:r>
            <a:r>
              <a:rPr lang="de-DE" sz="2000" dirty="0"/>
              <a:t>folgende Informationen:</a:t>
            </a:r>
            <a:br>
              <a:rPr lang="de-DE" sz="2000" dirty="0"/>
            </a:br>
            <a:endParaRPr lang="de-DE" sz="2000" dirty="0"/>
          </a:p>
          <a:p>
            <a:r>
              <a:rPr lang="de-DE" sz="2000" dirty="0"/>
              <a:t>vollständiger Name der zugangsberechtigten Person</a:t>
            </a:r>
          </a:p>
          <a:p>
            <a:r>
              <a:rPr lang="de-DE" sz="2000"/>
              <a:t>Stellenbezeichnung</a:t>
            </a:r>
            <a:endParaRPr lang="de-DE" sz="2000" dirty="0"/>
          </a:p>
          <a:p>
            <a:r>
              <a:rPr lang="de-DE" sz="2000" dirty="0"/>
              <a:t>E-Mail Adresse</a:t>
            </a:r>
          </a:p>
          <a:p>
            <a:r>
              <a:rPr lang="de-DE" sz="2000" dirty="0"/>
              <a:t>Name der Kirchengemeinde</a:t>
            </a:r>
          </a:p>
          <a:p>
            <a:pPr marL="0" indent="0">
              <a:buNone/>
            </a:pPr>
            <a:endParaRPr lang="de-DE" sz="2200" b="1" dirty="0">
              <a:cs typeface="Arial" pitchFamily="34" charset="0"/>
            </a:endParaRPr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14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16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Abschluss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Zeit für Ihre Fragen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Ihre Wünsche für weitere Schulungen im Bereich Personal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endParaRPr lang="de-DE" sz="2000" dirty="0">
              <a:cs typeface="Arial" pitchFamily="34" charset="0"/>
            </a:endParaRPr>
          </a:p>
          <a:p>
            <a:endParaRPr lang="de-DE" sz="2000" dirty="0">
              <a:cs typeface="Arial" pitchFamily="34" charset="0"/>
            </a:endParaRPr>
          </a:p>
          <a:p>
            <a:endParaRPr lang="de-DE" sz="2000" dirty="0">
              <a:cs typeface="Arial" pitchFamily="34" charset="0"/>
            </a:endParaRP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pPr marL="0" indent="0" algn="ctr">
              <a:buNone/>
            </a:pPr>
            <a:r>
              <a:rPr lang="de-DE" sz="2000" dirty="0">
                <a:cs typeface="Arial" pitchFamily="34" charset="0"/>
              </a:rPr>
              <a:t>Vielen Dank für Ihre Aufmerksamkeit!</a:t>
            </a:r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15</a:t>
            </a:fld>
            <a:endParaRPr lang="de-DE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65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Neueinrichtung einer Stelle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67544" y="1263765"/>
            <a:ext cx="8229600" cy="4857403"/>
          </a:xfrm>
        </p:spPr>
        <p:txBody>
          <a:bodyPr>
            <a:normAutofit/>
          </a:bodyPr>
          <a:lstStyle/>
          <a:p>
            <a:r>
              <a:rPr lang="de-DE" sz="2000" dirty="0">
                <a:cs typeface="Arial" pitchFamily="34" charset="0"/>
              </a:rPr>
              <a:t>Kirchengemeinde muss die Aufgaben genau definieren 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Abstimmung des Anforderungsprofils mit dem Fachbereich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Ergebnisse der Abstimmung werden der Personalsachbearbeiterin mitgeteilt, denn erst dann kann die Stellenbewertung (Eingruppierung) und Personalkostenplanung vorgenommen werden</a:t>
            </a:r>
          </a:p>
          <a:p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Kirchengemeinde klärt die Finanzierbarkeit mit der Finanzabteilung und leitet dieses Ergebnis an die Personalsachbearbeiterin mit, die nun klare Aussagen zu Beschäftigungsumfang, ev. Befristung etc. machen kann</a:t>
            </a:r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2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Neueinrichtung einer Stelle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67544" y="1263765"/>
            <a:ext cx="8229600" cy="4857403"/>
          </a:xfrm>
        </p:spPr>
        <p:txBody>
          <a:bodyPr>
            <a:normAutofit/>
          </a:bodyPr>
          <a:lstStyle/>
          <a:p>
            <a:r>
              <a:rPr lang="de-DE" sz="2000" dirty="0">
                <a:cs typeface="Arial" pitchFamily="34" charset="0"/>
              </a:rPr>
              <a:t>Beschlussfassung des KGR zur Neueinrichtung der Stelle, der Beschlusstext könnte wie folgt lauten:</a:t>
            </a:r>
            <a:br>
              <a:rPr lang="de-DE" sz="2000" dirty="0">
                <a:cs typeface="Arial" pitchFamily="34" charset="0"/>
              </a:rPr>
            </a:br>
            <a:r>
              <a:rPr lang="de-DE" sz="2000" i="1" dirty="0">
                <a:cs typeface="Arial" pitchFamily="34" charset="0"/>
              </a:rPr>
              <a:t>„Vorbehaltlich der </a:t>
            </a:r>
            <a:r>
              <a:rPr lang="de-DE" sz="2000" i="1" dirty="0" err="1">
                <a:cs typeface="Arial" pitchFamily="34" charset="0"/>
              </a:rPr>
              <a:t>kirchenaufsichtlichen</a:t>
            </a:r>
            <a:r>
              <a:rPr lang="de-DE" sz="2000" i="1" dirty="0">
                <a:cs typeface="Arial" pitchFamily="34" charset="0"/>
              </a:rPr>
              <a:t> Genehmigung beschließt der Kirchgemeinderat der Kirchengemeinde </a:t>
            </a:r>
            <a:r>
              <a:rPr lang="de-DE" sz="2000" i="1" dirty="0">
                <a:solidFill>
                  <a:srgbClr val="0080FF"/>
                </a:solidFill>
                <a:cs typeface="Arial" pitchFamily="34" charset="0"/>
              </a:rPr>
              <a:t>XY</a:t>
            </a:r>
            <a:r>
              <a:rPr lang="de-DE" sz="2000" i="1" dirty="0">
                <a:cs typeface="Arial" pitchFamily="34" charset="0"/>
              </a:rPr>
              <a:t>, ab dem </a:t>
            </a:r>
            <a:r>
              <a:rPr lang="de-DE" sz="2000" i="1" dirty="0">
                <a:solidFill>
                  <a:srgbClr val="0080FF"/>
                </a:solidFill>
                <a:cs typeface="Arial" pitchFamily="34" charset="0"/>
              </a:rPr>
              <a:t>Anfangsdatum</a:t>
            </a:r>
            <a:r>
              <a:rPr lang="de-DE" sz="2000" i="1" dirty="0">
                <a:cs typeface="Arial" pitchFamily="34" charset="0"/>
              </a:rPr>
              <a:t> befristet bis </a:t>
            </a:r>
            <a:r>
              <a:rPr lang="de-DE" sz="2000" i="1" dirty="0">
                <a:solidFill>
                  <a:srgbClr val="0080FF"/>
                </a:solidFill>
                <a:cs typeface="Arial" pitchFamily="34" charset="0"/>
              </a:rPr>
              <a:t>Enddatum</a:t>
            </a:r>
            <a:r>
              <a:rPr lang="de-DE" sz="2000" i="1" dirty="0">
                <a:cs typeface="Arial" pitchFamily="34" charset="0"/>
              </a:rPr>
              <a:t> die Einrichtung einer Planstelle für eine </a:t>
            </a:r>
            <a:r>
              <a:rPr lang="de-DE" sz="2000" i="1" dirty="0">
                <a:solidFill>
                  <a:srgbClr val="0080FF"/>
                </a:solidFill>
                <a:cs typeface="Arial" pitchFamily="34" charset="0"/>
              </a:rPr>
              <a:t>Stellenbezeichnung</a:t>
            </a:r>
            <a:r>
              <a:rPr lang="de-DE" sz="2000" i="1" dirty="0">
                <a:cs typeface="Arial" pitchFamily="34" charset="0"/>
              </a:rPr>
              <a:t>. Die Eingruppierung erfolgt nach Abteilung </a:t>
            </a:r>
            <a:r>
              <a:rPr lang="de-DE" sz="2000" i="1" dirty="0">
                <a:solidFill>
                  <a:srgbClr val="0080FF"/>
                </a:solidFill>
                <a:cs typeface="Arial" pitchFamily="34" charset="0"/>
              </a:rPr>
              <a:t>X</a:t>
            </a:r>
            <a:r>
              <a:rPr lang="de-DE" sz="2000" i="1" dirty="0">
                <a:cs typeface="Arial" pitchFamily="34" charset="0"/>
              </a:rPr>
              <a:t>, Entgeltgruppe K</a:t>
            </a:r>
            <a:r>
              <a:rPr lang="de-DE" sz="2000" i="1" dirty="0">
                <a:solidFill>
                  <a:srgbClr val="0080FF"/>
                </a:solidFill>
                <a:cs typeface="Arial" pitchFamily="34" charset="0"/>
              </a:rPr>
              <a:t>Y</a:t>
            </a:r>
            <a:r>
              <a:rPr lang="de-DE" sz="2000" i="1" dirty="0">
                <a:cs typeface="Arial" pitchFamily="34" charset="0"/>
              </a:rPr>
              <a:t>, Fallgruppe b) nach der Entgeltordnung zum TV KB. Die durchschnittliche regelmäßige Arbeitszeit wird auf </a:t>
            </a:r>
            <a:r>
              <a:rPr lang="de-DE" sz="2000" i="1" dirty="0">
                <a:solidFill>
                  <a:srgbClr val="0080FF"/>
                </a:solidFill>
                <a:cs typeface="Arial" pitchFamily="34" charset="0"/>
              </a:rPr>
              <a:t>X</a:t>
            </a:r>
            <a:r>
              <a:rPr lang="de-DE" sz="2000" i="1" dirty="0">
                <a:cs typeface="Arial" pitchFamily="34" charset="0"/>
              </a:rPr>
              <a:t> Wochenstunden festgesetzt.“ </a:t>
            </a:r>
          </a:p>
          <a:p>
            <a:pPr marL="0" indent="0">
              <a:buNone/>
            </a:pPr>
            <a:endParaRPr lang="de-DE" sz="2000" i="1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b="1" dirty="0">
                <a:cs typeface="Arial" pitchFamily="34" charset="0"/>
              </a:rPr>
              <a:t>ACHTUNG: Der Text für die Beschlussfassung sollte immer mit der zuständigen Sachbearbeiterin abgestimmt werden und der Beschluss des KGR ist in der Personalabteilung 2 Monate vor Einrichtung der Planstelle einzureichen. Diese Zeit ist notwendig, um alle erforderlichen Voten einzuholen.</a:t>
            </a:r>
          </a:p>
          <a:p>
            <a:endParaRPr lang="de-DE" sz="2000" dirty="0">
              <a:cs typeface="Arial" pitchFamily="34" charset="0"/>
            </a:endParaRPr>
          </a:p>
          <a:p>
            <a:endParaRPr lang="de-DE" sz="2000" dirty="0">
              <a:cs typeface="Arial" pitchFamily="34" charset="0"/>
            </a:endParaRP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3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4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Protokollbuchauszug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Protokollbuchauszug 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  <a:hlinkClick r:id="rId2"/>
              </a:rPr>
              <a:t>https://www.kirche-mv.de/downloads-pek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im Original unterschrieben und gesiegelt an 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Sachbearbeiterin versenden (zwingend 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je Beschluss ein Protokollbuchauszug)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b="1" u="sng" dirty="0">
                <a:cs typeface="Arial" pitchFamily="34" charset="0"/>
              </a:rPr>
              <a:t>Wichtig:</a:t>
            </a:r>
          </a:p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Summe aus 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Vorsitzender + stellv. Vorsitzender +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weitere stimmberechtigte Mitglieder + 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Stimmberechtigte Stellvertreter/innen (alle 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namentlich aufführen)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= Summe aus Ja + Nein + Enthaltungen</a:t>
            </a:r>
          </a:p>
          <a:p>
            <a:pPr marL="0" indent="0">
              <a:buNone/>
            </a:pPr>
            <a:endParaRPr lang="de-DE" sz="2400" dirty="0">
              <a:cs typeface="Arial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4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6A7624C6-47F5-4C91-9355-DD907ADB71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1045" y="1331586"/>
            <a:ext cx="3525411" cy="484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54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Neueinrichtung einer Stelle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67544" y="1263765"/>
            <a:ext cx="8229600" cy="4857403"/>
          </a:xfrm>
        </p:spPr>
        <p:txBody>
          <a:bodyPr>
            <a:normAutofit fontScale="85000" lnSpcReduction="20000"/>
          </a:bodyPr>
          <a:lstStyle/>
          <a:p>
            <a:r>
              <a:rPr lang="de-DE" sz="2600" dirty="0">
                <a:cs typeface="Arial" pitchFamily="34" charset="0"/>
              </a:rPr>
              <a:t>sobald der Protokollbuchauszug im Kirchenkreisamt vorliegt, ist die Einrichtung einer neuen Planstelle </a:t>
            </a:r>
            <a:r>
              <a:rPr lang="de-DE" sz="2600" dirty="0" err="1">
                <a:cs typeface="Arial" pitchFamily="34" charset="0"/>
              </a:rPr>
              <a:t>kirchenaufsichtlich</a:t>
            </a:r>
            <a:r>
              <a:rPr lang="de-DE" sz="2600" dirty="0">
                <a:cs typeface="Arial" pitchFamily="34" charset="0"/>
              </a:rPr>
              <a:t> zu genehmigen </a:t>
            </a:r>
          </a:p>
          <a:p>
            <a:endParaRPr lang="de-DE" sz="2600" b="1" dirty="0">
              <a:cs typeface="Arial" pitchFamily="34" charset="0"/>
            </a:endParaRPr>
          </a:p>
          <a:p>
            <a:r>
              <a:rPr lang="de-DE" sz="2600" dirty="0">
                <a:cs typeface="Arial" pitchFamily="34" charset="0"/>
              </a:rPr>
              <a:t>der Kirchgemeinderat erhält nach Entscheidung des Kirchenkreisrates bzw. des Kirchenkreisamtes eine Kopie des genehmigten Beschlusses</a:t>
            </a:r>
          </a:p>
          <a:p>
            <a:endParaRPr lang="de-DE" sz="2600" dirty="0">
              <a:cs typeface="Arial" pitchFamily="34" charset="0"/>
            </a:endParaRPr>
          </a:p>
          <a:p>
            <a:r>
              <a:rPr lang="de-DE" sz="2600" dirty="0">
                <a:cs typeface="Arial" pitchFamily="34" charset="0"/>
              </a:rPr>
              <a:t>der Stellenplan wird zum folgenden Haushaltsjahr durch das Kirchenkreisamt aktualisiert</a:t>
            </a:r>
          </a:p>
          <a:p>
            <a:pPr marL="0" indent="0">
              <a:buNone/>
            </a:pPr>
            <a:endParaRPr lang="de-DE" sz="2600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2600" b="1" dirty="0"/>
              <a:t>Die Mitarbeitervertretung hat in Stellenplanangelegenheiten ein Mitberatungsrecht nach § 46 MVG.EKD. Eine der Mitberatung unterliegende Maßnahme ist unwirksam, wenn die Mitarbeitervertretung nicht beteiligt wurde. Die Unterrichtung der Mitarbeitervertretung erfolgt durch das Kirchenkreisamt.</a:t>
            </a:r>
            <a:endParaRPr lang="de-DE" sz="2600" b="1" dirty="0">
              <a:cs typeface="Arial" pitchFamily="34" charset="0"/>
            </a:endParaRPr>
          </a:p>
          <a:p>
            <a:endParaRPr lang="de-DE" sz="2000" dirty="0">
              <a:cs typeface="Arial" pitchFamily="34" charset="0"/>
            </a:endParaRPr>
          </a:p>
          <a:p>
            <a:endParaRPr lang="de-DE" sz="2000" dirty="0">
              <a:cs typeface="Arial" pitchFamily="34" charset="0"/>
            </a:endParaRP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5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44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Nachbesetzung einer Stelle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67544" y="1263765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b="1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u="sng" dirty="0">
                <a:cs typeface="Arial" pitchFamily="34" charset="0"/>
              </a:rPr>
              <a:t>Erstberatung / Abstimmung mit zuständiger Sachbearbeiterin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Planstelle im Stellenplan vorhanden? </a:t>
            </a:r>
          </a:p>
          <a:p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Eignung der Person (</a:t>
            </a:r>
            <a:r>
              <a:rPr lang="de-DE" sz="2000" dirty="0" err="1">
                <a:cs typeface="Arial" pitchFamily="34" charset="0"/>
              </a:rPr>
              <a:t>berufl</a:t>
            </a:r>
            <a:r>
              <a:rPr lang="de-DE" sz="2000" dirty="0">
                <a:cs typeface="Arial" pitchFamily="34" charset="0"/>
              </a:rPr>
              <a:t>. Qualifikation, Kirchenmitgliedschaft gewünscht, aber nicht für jede Tätigkeit Voraussetzung, eventuell lassen sich Beschäftigungszeiten vorheriger Arbeitsverhältnisse anrechnen)</a:t>
            </a:r>
          </a:p>
          <a:p>
            <a:endParaRPr lang="de-DE" sz="2000" dirty="0"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Beschäftigungsumfang (bei geringfügigen Beschäftigungen hat Stufenzuordnung Auswirkungen auf Umfang)</a:t>
            </a: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6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7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Beschlussfassung zur Stellenbesetzung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de-DE" sz="4200" u="sng" dirty="0">
                <a:cs typeface="Arial" pitchFamily="34" charset="0"/>
              </a:rPr>
              <a:t>Beschlussfassung durch Kirchengemeinderat</a:t>
            </a:r>
          </a:p>
          <a:p>
            <a:pPr marL="0" indent="0">
              <a:buNone/>
            </a:pPr>
            <a:endParaRPr lang="de-DE" sz="4200" dirty="0">
              <a:cs typeface="Arial" pitchFamily="34" charset="0"/>
            </a:endParaRPr>
          </a:p>
          <a:p>
            <a:r>
              <a:rPr lang="de-DE" sz="4200" dirty="0">
                <a:cs typeface="Arial" pitchFamily="34" charset="0"/>
              </a:rPr>
              <a:t>vollständige Beschlussvorlage (Vor- und Nachnamen, Beginn, ggf. Befristungszeitraum und Grund der Befristung, Tätigkeit gemäß Bezeichnung im Stellenplan, Beschäftigungsumfang, optional vorgesehene Eingruppierung)</a:t>
            </a:r>
          </a:p>
          <a:p>
            <a:pPr marL="0" indent="0">
              <a:buNone/>
            </a:pPr>
            <a:endParaRPr lang="de-DE" sz="4200" dirty="0">
              <a:solidFill>
                <a:srgbClr val="FF0000"/>
              </a:solidFill>
              <a:cs typeface="Arial" pitchFamily="34" charset="0"/>
            </a:endParaRPr>
          </a:p>
          <a:p>
            <a:pPr marL="0" indent="0">
              <a:buNone/>
            </a:pPr>
            <a:r>
              <a:rPr lang="de-DE" sz="4200" u="sng" dirty="0">
                <a:cs typeface="Arial" pitchFamily="34" charset="0"/>
              </a:rPr>
              <a:t>Im Wesentlichen kommen diese Beschäftigungsmodelle am Häufigsten vor:</a:t>
            </a:r>
          </a:p>
          <a:p>
            <a:pPr marL="0" indent="0">
              <a:buNone/>
            </a:pPr>
            <a:endParaRPr lang="de-DE" sz="4200" dirty="0">
              <a:solidFill>
                <a:srgbClr val="FF0000"/>
              </a:solidFill>
              <a:cs typeface="Arial" pitchFamily="34" charset="0"/>
            </a:endParaRPr>
          </a:p>
          <a:p>
            <a:r>
              <a:rPr lang="de-DE" sz="4200" dirty="0">
                <a:cs typeface="Arial" pitchFamily="34" charset="0"/>
              </a:rPr>
              <a:t>Sozialversicherungspflichtige Beschäftigung ohne Befristung</a:t>
            </a:r>
          </a:p>
          <a:p>
            <a:r>
              <a:rPr lang="de-DE" sz="4200" dirty="0">
                <a:cs typeface="Arial" pitchFamily="34" charset="0"/>
              </a:rPr>
              <a:t>Sozialversicherungspflichtige Beschäftigung mit sachgrundloser Befristung</a:t>
            </a:r>
          </a:p>
          <a:p>
            <a:r>
              <a:rPr lang="de-DE" sz="4200" dirty="0">
                <a:cs typeface="Arial" pitchFamily="34" charset="0"/>
              </a:rPr>
              <a:t>Sozialversicherungspflichtige Beschäftigung mit Befristung mit Sachgrund (z.B. Krankheitsvertretung)</a:t>
            </a:r>
          </a:p>
          <a:p>
            <a:r>
              <a:rPr lang="de-DE" sz="4200" dirty="0">
                <a:cs typeface="Arial" pitchFamily="34" charset="0"/>
              </a:rPr>
              <a:t>Geringfügige Beschäftigung ohne Befristung</a:t>
            </a:r>
          </a:p>
          <a:p>
            <a:r>
              <a:rPr lang="de-DE" sz="4200" dirty="0">
                <a:cs typeface="Arial" pitchFamily="34" charset="0"/>
              </a:rPr>
              <a:t>Geringfügige Beschäftigung mit sachgrundloser Befristung</a:t>
            </a:r>
          </a:p>
          <a:p>
            <a:r>
              <a:rPr lang="de-DE" sz="4200" dirty="0">
                <a:cs typeface="Arial" pitchFamily="34" charset="0"/>
              </a:rPr>
              <a:t>Geringfügige Beschäftigung mit Befristung mit Sachgrund</a:t>
            </a:r>
            <a:r>
              <a:rPr lang="de-DE" sz="4200" dirty="0">
                <a:solidFill>
                  <a:srgbClr val="FF0000"/>
                </a:solidFill>
                <a:cs typeface="Arial" pitchFamily="34" charset="0"/>
              </a:rPr>
              <a:t> </a:t>
            </a:r>
          </a:p>
          <a:p>
            <a:endParaRPr lang="de-DE" sz="2400" dirty="0"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7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73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Protokollbuchauszug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Protokollbuchauszug 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  <a:hlinkClick r:id="rId2"/>
              </a:rPr>
              <a:t>https://www.kirche-mv.de/downloads-pek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im Original unterschrieben und gesiegelt an 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Sachbearbeiterin versenden (zwingend 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je Beschluss ein Protokollbuchauszug)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b="1" u="sng" dirty="0">
                <a:cs typeface="Arial" pitchFamily="34" charset="0"/>
              </a:rPr>
              <a:t>Wichtig:</a:t>
            </a:r>
          </a:p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Summe aus 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Vorsitzender + stellv. Vorsitzender +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weitere stimmberechtigte Mitglieder + 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Stimmberechtigte Stellvertreter/innen (alle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namentlich aufführen)</a:t>
            </a:r>
            <a:br>
              <a:rPr lang="de-DE" sz="2000" dirty="0">
                <a:cs typeface="Arial" pitchFamily="34" charset="0"/>
              </a:rPr>
            </a:br>
            <a:r>
              <a:rPr lang="de-DE" sz="2000" dirty="0">
                <a:cs typeface="Arial" pitchFamily="34" charset="0"/>
              </a:rPr>
              <a:t>= Summe aus Ja + Nein + Enthaltungen</a:t>
            </a:r>
          </a:p>
          <a:p>
            <a:pPr marL="0" indent="0">
              <a:buNone/>
            </a:pPr>
            <a:endParaRPr lang="de-DE" sz="2400" dirty="0">
              <a:cs typeface="Arial" pitchFamily="34" charset="0"/>
            </a:endParaRPr>
          </a:p>
          <a:p>
            <a:pPr marL="0" indent="0">
              <a:buNone/>
            </a:pPr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8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2AE09AF5-1C5B-4B79-AB91-2CAF6C9FB3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0072" y="1239637"/>
            <a:ext cx="3254911" cy="4689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64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Vertragserstellung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95654"/>
            <a:ext cx="8229600" cy="49685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Aus dem Handbuch der Personalabteilung unter </a:t>
            </a:r>
            <a:r>
              <a:rPr lang="de-DE" sz="2000" dirty="0">
                <a:cs typeface="Arial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https://www.kirche-mv.de/pommern/kirchenkreisamt/personalabteilung</a:t>
            </a:r>
            <a:r>
              <a:rPr lang="de-DE" sz="2000" dirty="0">
                <a:cs typeface="Arial" pitchFamily="34" charset="0"/>
              </a:rPr>
              <a:t> folgende Unterlagen an den Bewerber schicken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Anlage 6 - Personalbogen</a:t>
            </a:r>
          </a:p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Anlage 6a – Erklärung Nachweis Elternschaft</a:t>
            </a:r>
          </a:p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Anlage 6b – Merkblatt Elterneigenschaft (zum Verbleib beim Mitarbeiter)</a:t>
            </a:r>
          </a:p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Anlage 8a – Merkblatt Datenschutz (zum Verbleib beim Mitarbeiter)</a:t>
            </a:r>
          </a:p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Anlage 9a – Verpflichtung auf das Datengeheimnis</a:t>
            </a:r>
          </a:p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Anlage 9c – Verpflichtung auf das Steuergeheimnis</a:t>
            </a:r>
          </a:p>
          <a:p>
            <a:pPr marL="0" indent="0">
              <a:buNone/>
            </a:pPr>
            <a:r>
              <a:rPr lang="de-DE" sz="2000" dirty="0">
                <a:cs typeface="Arial" pitchFamily="34" charset="0"/>
              </a:rPr>
              <a:t>Anlage 7 – nur für geringfügig Beschäftigte</a:t>
            </a:r>
          </a:p>
          <a:p>
            <a:pPr marL="0" indent="0">
              <a:buNone/>
            </a:pPr>
            <a:endParaRPr lang="de-DE" sz="2400" dirty="0">
              <a:cs typeface="Arial" pitchFamily="34" charset="0"/>
            </a:endParaRPr>
          </a:p>
          <a:p>
            <a:pPr marL="0" indent="0">
              <a:buNone/>
            </a:pPr>
            <a:endParaRPr lang="de-DE" sz="2500" dirty="0">
              <a:cs typeface="Arial" pitchFamily="34" charset="0"/>
            </a:endParaRPr>
          </a:p>
          <a:p>
            <a:pPr marL="0" indent="0">
              <a:buNone/>
            </a:pPr>
            <a:endParaRPr lang="de-DE" sz="2400" dirty="0"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9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83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1068</Words>
  <Application>Microsoft Office PowerPoint</Application>
  <PresentationFormat>Bildschirmpräsentation (4:3)</PresentationFormat>
  <Paragraphs>158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8" baseType="lpstr">
      <vt:lpstr>Arial</vt:lpstr>
      <vt:lpstr>Calibri</vt:lpstr>
      <vt:lpstr>Larissa-Design</vt:lpstr>
      <vt:lpstr>Verwaltungsfortbildung Gemeindebüros  Bereich Personal Einstellungsverfahren</vt:lpstr>
      <vt:lpstr>Neueinrichtung einer Stelle</vt:lpstr>
      <vt:lpstr>Neueinrichtung einer Stelle</vt:lpstr>
      <vt:lpstr>Protokollbuchauszug</vt:lpstr>
      <vt:lpstr>Neueinrichtung einer Stelle</vt:lpstr>
      <vt:lpstr>Nachbesetzung einer Stelle</vt:lpstr>
      <vt:lpstr>Beschlussfassung zur Stellenbesetzung</vt:lpstr>
      <vt:lpstr>Protokollbuchauszug</vt:lpstr>
      <vt:lpstr>Vertragserstellung</vt:lpstr>
      <vt:lpstr>Vertragserstellung</vt:lpstr>
      <vt:lpstr>Vertragserstellung</vt:lpstr>
      <vt:lpstr>Wichtig zu wissen</vt:lpstr>
      <vt:lpstr>Wichtig zu wissen</vt:lpstr>
      <vt:lpstr>Wichtig zu wissen</vt:lpstr>
      <vt:lpstr>Abschluss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dv</dc:creator>
  <cp:lastModifiedBy>smaier</cp:lastModifiedBy>
  <cp:revision>85</cp:revision>
  <cp:lastPrinted>2012-10-12T11:56:46Z</cp:lastPrinted>
  <dcterms:modified xsi:type="dcterms:W3CDTF">2025-02-13T18:07:38Z</dcterms:modified>
</cp:coreProperties>
</file>